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30"/>
  </p:notesMasterIdLst>
  <p:sldIdLst>
    <p:sldId id="378" r:id="rId2"/>
    <p:sldId id="375" r:id="rId3"/>
    <p:sldId id="370" r:id="rId4"/>
    <p:sldId id="302" r:id="rId5"/>
    <p:sldId id="311" r:id="rId6"/>
    <p:sldId id="269" r:id="rId7"/>
    <p:sldId id="303" r:id="rId8"/>
    <p:sldId id="270" r:id="rId9"/>
    <p:sldId id="304" r:id="rId10"/>
    <p:sldId id="313" r:id="rId11"/>
    <p:sldId id="271" r:id="rId12"/>
    <p:sldId id="362" r:id="rId13"/>
    <p:sldId id="272" r:id="rId14"/>
    <p:sldId id="273" r:id="rId15"/>
    <p:sldId id="274" r:id="rId16"/>
    <p:sldId id="275" r:id="rId17"/>
    <p:sldId id="325" r:id="rId18"/>
    <p:sldId id="327" r:id="rId19"/>
    <p:sldId id="330" r:id="rId20"/>
    <p:sldId id="364" r:id="rId21"/>
    <p:sldId id="365" r:id="rId22"/>
    <p:sldId id="331" r:id="rId23"/>
    <p:sldId id="363" r:id="rId24"/>
    <p:sldId id="337" r:id="rId25"/>
    <p:sldId id="371" r:id="rId26"/>
    <p:sldId id="377" r:id="rId27"/>
    <p:sldId id="373" r:id="rId28"/>
    <p:sldId id="3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DDE6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14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91E2E-6124-4CAF-87FF-9E5ED83F361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95F4-B0D8-4C82-AD87-05D804E5D7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35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95F4-B0D8-4C82-AD87-05D804E5D73B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95F4-B0D8-4C82-AD87-05D804E5D73B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58" t="10937" r="10749" b="11452"/>
          <a:stretch/>
        </p:blipFill>
        <p:spPr>
          <a:xfrm>
            <a:off x="7906724" y="23814"/>
            <a:ext cx="1217252" cy="16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24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3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655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7446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999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43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4027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9630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2784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330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852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5400000">
            <a:off x="7146193" y="3613253"/>
            <a:ext cx="3179486" cy="776081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00" b="1" kern="1200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</a:pPr>
            <a:r>
              <a:rPr lang="en-US" sz="6700" b="1" kern="1200" cap="none" spc="0" dirty="0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SPDC</a:t>
            </a:r>
            <a:endParaRPr lang="en-US" sz="6700" b="1" kern="1200" cap="none" spc="0" dirty="0">
              <a:ln w="9525" cmpd="sng">
                <a:solidFill>
                  <a:schemeClr val="bg2">
                    <a:lumMod val="50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58" t="10937" r="10749" b="11452"/>
          <a:stretch/>
        </p:blipFill>
        <p:spPr>
          <a:xfrm>
            <a:off x="8423227" y="23814"/>
            <a:ext cx="700748" cy="9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0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381001"/>
            <a:ext cx="748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7" y="2467428"/>
            <a:ext cx="885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DISASTER MANAGEMENT (PART-2)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85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PUBLIC HEALTH DENTISTRY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-14515"/>
            <a:ext cx="1393371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642918"/>
            <a:ext cx="79296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1800"/>
              </a:spcBef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Teeth is made of enamel (hardest tissue of the body)</a:t>
            </a:r>
          </a:p>
          <a:p>
            <a:pPr marL="274320" lvl="0" indent="-274320">
              <a:spcBef>
                <a:spcPts val="1800"/>
              </a:spcBef>
              <a:buFont typeface="Wingdings 2"/>
              <a:buChar char=""/>
              <a:defRPr/>
            </a:pPr>
            <a:endParaRPr lang="en-US" altLang="zh-CN" sz="28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Teeth are a </a:t>
            </a:r>
            <a:r>
              <a:rPr lang="en-US" sz="2800" b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 of DNA</a:t>
            </a:r>
            <a:r>
              <a:rPr lang="en-US" sz="2800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dental pulp.</a:t>
            </a:r>
            <a:endParaRPr lang="zh-CN" altLang="en-US" sz="2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POONAM\Desktop\7176084-tooth--magnifying-glass[1].jpg"/>
          <p:cNvPicPr>
            <a:picLocks noChangeAspect="1" noChangeArrowheads="1"/>
          </p:cNvPicPr>
          <p:nvPr/>
        </p:nvPicPr>
        <p:blipFill>
          <a:blip r:embed="rId3">
            <a:lum bright="35000"/>
          </a:blip>
          <a:srcRect/>
          <a:stretch>
            <a:fillRect/>
          </a:stretch>
        </p:blipFill>
        <p:spPr bwMode="auto">
          <a:xfrm>
            <a:off x="0" y="0"/>
            <a:ext cx="27860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50365" y="3007499"/>
            <a:ext cx="8229600" cy="1214422"/>
          </a:xfrm>
        </p:spPr>
        <p:txBody>
          <a:bodyPr/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            M e t h o d s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0"/>
            <a:ext cx="6215074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PhagsPa" pitchFamily="34" charset="0"/>
              </a:rPr>
              <a:t>Dental records</a:t>
            </a:r>
          </a:p>
          <a:p>
            <a:r>
              <a:rPr lang="en-US" dirty="0" smtClean="0">
                <a:latin typeface="Microsoft PhagsPa" pitchFamily="34" charset="0"/>
              </a:rPr>
              <a:t>Rugaescopy</a:t>
            </a:r>
          </a:p>
          <a:p>
            <a:r>
              <a:rPr lang="en-US" dirty="0" smtClean="0">
                <a:latin typeface="Microsoft PhagsPa" pitchFamily="34" charset="0"/>
              </a:rPr>
              <a:t>Chieloscopy</a:t>
            </a:r>
          </a:p>
          <a:p>
            <a:r>
              <a:rPr lang="en-US" dirty="0" smtClean="0">
                <a:latin typeface="Microsoft PhagsPa" pitchFamily="34" charset="0"/>
              </a:rPr>
              <a:t>Dental treatment and restoration</a:t>
            </a:r>
          </a:p>
          <a:p>
            <a:r>
              <a:rPr lang="en-US" dirty="0" smtClean="0">
                <a:latin typeface="Microsoft PhagsPa" pitchFamily="34" charset="0"/>
              </a:rPr>
              <a:t>Radiology </a:t>
            </a:r>
          </a:p>
          <a:p>
            <a:r>
              <a:rPr lang="en-US" dirty="0" smtClean="0">
                <a:latin typeface="Microsoft PhagsPa" pitchFamily="34" charset="0"/>
              </a:rPr>
              <a:t>DNA</a:t>
            </a:r>
          </a:p>
          <a:p>
            <a:r>
              <a:rPr lang="en-US" dirty="0" smtClean="0">
                <a:latin typeface="Microsoft PhagsPa" pitchFamily="34" charset="0"/>
              </a:rPr>
              <a:t>Carbon dating</a:t>
            </a:r>
          </a:p>
          <a:p>
            <a:r>
              <a:rPr lang="en-US" dirty="0" smtClean="0">
                <a:latin typeface="Microsoft PhagsPa" pitchFamily="34" charset="0"/>
              </a:rPr>
              <a:t>Microchip </a:t>
            </a:r>
          </a:p>
          <a:p>
            <a:r>
              <a:rPr lang="en-US" dirty="0" smtClean="0">
                <a:latin typeface="Microsoft PhagsPa" pitchFamily="34" charset="0"/>
              </a:rPr>
              <a:t>Denture labeling</a:t>
            </a:r>
          </a:p>
          <a:p>
            <a:r>
              <a:rPr lang="en-US" dirty="0" smtClean="0">
                <a:latin typeface="Microsoft PhagsPa" pitchFamily="34" charset="0"/>
              </a:rPr>
              <a:t>Dental cast</a:t>
            </a:r>
          </a:p>
          <a:p>
            <a:r>
              <a:rPr lang="en-US" dirty="0" smtClean="0">
                <a:latin typeface="Microsoft PhagsPa" pitchFamily="34" charset="0"/>
              </a:rPr>
              <a:t>Saliva Sampling</a:t>
            </a:r>
          </a:p>
          <a:p>
            <a:r>
              <a:rPr lang="en-US" dirty="0" smtClean="0">
                <a:latin typeface="Microsoft PhagsPa" pitchFamily="34" charset="0"/>
              </a:rPr>
              <a:t>Skyce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000108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Compares AM and PM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Dental patterns are unique in every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Identification rates are highest where dental health care system is of high quality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428596" y="285728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DENTAL RECORDS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7778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Rugaescopy 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1785926"/>
            <a:ext cx="807246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The shapes of individual rugae were classified into 4 major  types: 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         a) Curvy 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         b) Wavy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         c) Straight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         d) Circular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760" y="45005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67587" name="Picture 3" descr="H:\disaster\JForensicDentSci_2010_2_2_69_81285_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4187386" cy="2801496"/>
          </a:xfrm>
          <a:prstGeom prst="round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500306"/>
            <a:ext cx="6357982" cy="428628"/>
          </a:xfrm>
        </p:spPr>
        <p:txBody>
          <a:bodyPr>
            <a:normAutofit/>
          </a:bodyPr>
          <a:lstStyle/>
          <a:p>
            <a:r>
              <a:rPr lang="en-US" sz="1050" dirty="0" smtClean="0"/>
              <a:t>      </a:t>
            </a:r>
            <a:r>
              <a:rPr lang="en-US" sz="1400" dirty="0" smtClean="0"/>
              <a:t>Curved</a:t>
            </a:r>
            <a:r>
              <a:rPr lang="en-US" sz="1050" dirty="0" smtClean="0"/>
              <a:t>               </a:t>
            </a:r>
            <a:r>
              <a:rPr lang="en-US" sz="1400" dirty="0" smtClean="0"/>
              <a:t> Wavy</a:t>
            </a:r>
            <a:r>
              <a:rPr lang="en-US" sz="1050" dirty="0" smtClean="0"/>
              <a:t>                                      </a:t>
            </a:r>
            <a:r>
              <a:rPr lang="en-US" sz="1600" dirty="0" smtClean="0"/>
              <a:t>Straight</a:t>
            </a:r>
            <a:r>
              <a:rPr lang="en-US" sz="1050" dirty="0" smtClean="0"/>
              <a:t>                 </a:t>
            </a:r>
            <a:r>
              <a:rPr lang="en-US" sz="1600" dirty="0" smtClean="0"/>
              <a:t>circular </a:t>
            </a:r>
            <a:r>
              <a:rPr lang="en-US" sz="1050" dirty="0" smtClean="0"/>
              <a:t> 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997" y="3286124"/>
            <a:ext cx="6412006" cy="2840039"/>
          </a:xfrm>
        </p:spPr>
        <p:txBody>
          <a:bodyPr/>
          <a:lstStyle/>
          <a:p>
            <a:endParaRPr lang="en-IN" dirty="0" smtClean="0"/>
          </a:p>
          <a:p>
            <a:endParaRPr lang="en-US" dirty="0"/>
          </a:p>
        </p:txBody>
      </p:sp>
      <p:pic>
        <p:nvPicPr>
          <p:cNvPr id="45058" name="Picture 2" descr="http://www.jfds.org/articles/2010/2/1/images/JForensicDentSci_2010_2_1_27_71054_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429420" cy="2214578"/>
          </a:xfrm>
          <a:prstGeom prst="rect">
            <a:avLst/>
          </a:prstGeom>
          <a:noFill/>
        </p:spPr>
      </p:pic>
      <p:pic>
        <p:nvPicPr>
          <p:cNvPr id="45060" name="Picture 4" descr="http://www.jfds.org/articles/2010/2/1/images/JForensicDentSci_2010_2_1_27_71054_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747" y="3497373"/>
            <a:ext cx="3857651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Convergent                    Divergent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Chieloscopy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142984"/>
            <a:ext cx="9501254" cy="45259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External surface of lip has elevation  &amp; depressions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forms a characteristic pattern called lip patterns.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Examination of which is referred to as chieloscopy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unique for individual like the fingerprints.</a:t>
            </a:r>
          </a:p>
        </p:txBody>
      </p:sp>
      <p:sp>
        <p:nvSpPr>
          <p:cNvPr id="64516" name="AutoShape 4" descr="data:image/jpg;base64,/9j/4AAQSkZJRgABAQAAAQABAAD/2wBDAAkGBwgHBgkIBwgKCgkLDRYPDQwMDRsUFRAWIB0iIiAdHx8kKDQsJCYxJx8fLT0tMTU3Ojo6Iys/RD84QzQ5Ojf/2wBDAQoKCg0MDRoPDxo3JR8lNzc3Nzc3Nzc3Nzc3Nzc3Nzc3Nzc3Nzc3Nzc3Nzc3Nzc3Nzc3Nzc3Nzc3Nzc3Nzc3Nzf/wAARCACXAKwDASIAAhEBAxEB/8QAHAAAAgIDAQEAAAAAAAAAAAAAAAUDBAECBgcI/8QAQRAAAgEDAwEFBQcCBAQGAwAAAQIDAAQRBRIhMRNBUWFxBhQigZEWMkJVlKHRI7EVgsHwJDNSYjRDU3J04YTS8f/EABoBAQADAQEBAAAAAAAAAAAAAAADBAUCAQb/xAAvEQABAwIDBQgDAAMAAAAAAAABAAIDERIEITEFQVFx8BMiMmGBkaHRscHxFTPh/9oADAMBAAIRAxEAPwDxLcJeG4f/AKvH1qNlKsQwwR40A4qRH3ALJ0H3T4URRUVu8ZU89O4+NaURFFFFERRRRREUUVnFEWKK32A9OfSjaO/iiLSirf8Ah13g/wDCz/CAWHZnIyMj9hUDxMjbXVlPBwwwcV6QQvKhR0VnbzRivF6sUVnFYoiKKyKkVFUBpM9MhfGiLCx/ifhfGtu3K8RjavhWjOWPPoB4CtKIiiiiiKRZONrcp3iiRAvKncviKjrdHKHxHeD0NEWlFSsm4b4+neveKltLO4u5RHbRtIcjO0cD1PcK9AJyCEgCpVbFGD4U01HRrjTo0a7IRjJscY+5xkHz4z9DTvTfYe5unzPcLCnH4CSwx1FSsw8r3WtGagkxMMbb3OyXJRozuEVSzMcAAZJNdLp3s9KsIlntWe594EAhkJCoSoZSx788DHT4q7TSvZbT9KCywgvdgYE8nc3iB3VHqBmm967JHC3catFNFGW7KSNvxDxH7geVXRgDG2smqz/8m2V1sWnEpffW0EftE1tEIIpJtLcIDgBWzkZ8OM1HfaXbRarq1j2RM1xae8RogB3E8FQfHcARU8tuuo6xo17c7FmJlt7nb8Sv8HBB8CGyPI1Esl1c3/s2UfbPE09vI5OWdEODnjv2n61K5oJNW78uRp9qFr3ADPOmfMVP6VnULKMajYpBgb7aZV+L70pQANk89BjPhVDV1S/tNsaf1J7yOwVjgmNVHxHyyQfl6U4mil1P2ggNpF2Vvpr5lZ+CzMOAPICsaRpcFrJdW0pSWWO8N1CN/JVlIB/c1M6MOJDRlX9f1QsmsAc494Cvuf4kq+zGj3bOydta28faASGTeZNn3nwR8Kgg+v8AeH7OWV9aNdRwNp1hEv8ATuZ3JacdzbfPqB38Y600txIvsi0syKHFhcRShhghg5yPU810F+YILRblLdZGtLdpIEZuAcDHl04z5muG4ZjhWm6q7fi5I3UuOtOufmvOdU9mxDxpjXF2wJJQwEMyE8MqjJI68kAHHFI7uzntp5I3TPZvsZk+JQ3hmvZYAttFHDGoubuYlpiCF3MPvM3XAHAA56gVy2tW010tw1ubq5t9qhIIbJuyUnPKNwOByG569Kqz4RrRVpz4K3hcc97rXDLiuAwsQzgF+4dw9ajYkkknOa2kBUsrAgg4IPUetR1nLVRRRRREUUUURFFFZ2nwoisWEDXNzDDGwV5G2hj0Hrjur0LR9I/wa0aUjdOCTcKgJEkZ4GB34xnx+8B1rmPZG1uYbqDVEginiil2NExAYjHLDPHHrmu2nlkmMU+nKkiKNybcYZe9B08iK1MBC20vIzWRtGZ1wjB7u/66/SqahaQCJbmQrMiciVjlSo5Vj44JwfJiat6XdmSANGjlADsj6MFzgjzKnjjux41VtFliKxWrNJG6mW2jmGFcfijJ/Cwycd2OCOM1i0imtbyNLKFPcGGcM+17eTOCp6+OMHjoPCrwfa+9o5qg5gdHa41pp9U49BN7JVeP3ftW7E57GUNuLr1IyehHI8cD1xD/AIaunQNLZTXDyROJGWWd2Dc5JK+OM9OtRzS2t1KbZrp4ruCRdy2/w4k4IY4HPUdeB0NWRcF7Z5XIV4gRIoHGVPP9v3qcNa+td2hVQl8ZFu/UdcVvdxiVJGQkMyqyle5kOR8yOPlS20uLPt3ijZo7uSNpIcLuYI53lhxgfET9BVpmNrDmMtIIVDdOWC9R5/Cf2FVdK1LT5pxbxTRPdLlVCgjch+IYPTpj6V660PA0K9bd2biASB1n5LSwnvb6O6t7i3msb4hd8wcFdwA2kAHODj/TNXbeG01B01J4yLlA0eQzfAwJDAfPNQ6w0tpd2d1bwNL2jiGUL3qeVPyIP1PjUunq1teXkUkgYSSdtGO/aQAfoR+4rxrQ19js6f0JI4vj7RmVdKexHLT0VhUV5ZYXCtb3UZO0jvAw3HmCPpUM8b3WiTIoDyxxMgDHqydPqVH1o1V2in01xIyD3oIQv4gVIx9cUWE7Nd6gg5RLgceqKT/f+9dGheWccviv2om17MSDdn7Gn0l0F1FFon+JQkpDc3rGZ84PZPMeueBwQCfKuh99Ml7LapGAsUSuZGb4QW6ADqeB40p0y3tBok1vMUktO2m3ZPAG88fKlk2v2FrBPJFdI8/uKBO8swLBenfyPSqzT2LQXEZhW3sOIc5rWkkE/qil9p/Z6TUo0SGd9yDMcEcSLEh7yeRjPzPrXnuoWE+nXT2t2myVOoyD6V3EXtrp6fAyXDIigKx5Z8DqT4k8fKld/qukalIWvZXkcDIkYPhM/hQDw7ycc/tQxTcPJ3o3ZrUwTsVH3JW91chRW8oUSuI23IGO0+IrSsxayKKKKIsjrTvSPZ+XU4WkWdISwPZLJG39THXBxj6E0rtbaW6lWOCMs5OOoH7ngV33sukFxbQ6XqYuIriMExRyZUN47DnBI65HIxVjDRCR9HaKri5jFHc37+FDo0BNs9nf2aWbW4WN5oWOcn7spUcEZGN3Pf0Gauj3iwtLp7aBxKkoWeKOPOJsDbIoHVW4yP8A7p5Msc1pbXMF0rTW7FRLJHzIAcMjAYxkjkdxGcd1LobhDfWq2sMkdwwKyRynhoxzgHvwTweeMithrLBbVYpmMtTTmOX469ZlT/ErEvCpt594k7NiVMUo7vIHvI6gnxolbshLKYCbOVCJwo3OrYxnb38ZB6np51Ylgjlu2LJJHcBMdpGcHHhnocZ6Hxqgb66s7hV1C2T3Usc3cTZ5yApZfw+dWXWgZn1+1TYXONB7HX04+SzYuJIoZIxghGiHH3ujq3+Yc1ZXC6hLA6r2V3HvUgdWHDAn02/vVWBHhvrq1ZsLcET2hLcAr95fLB58wfKmMh7eCOaFTvjO5VPXI4K+vUV7FW2h1HR+F5MRflof6PY5eig0pN1uttcE9raN2bZ5LjHBz5qQfWqmg2sUUdyoiEVxA/YOFXgheUPzBBqTUNSSxvrS5ZytvcgROGXGDyVJPd1x076Vap7SWmlatJLb5uWmjHaoj8Iyng58wTx5Co3yRxkOcfD+NykZFNKHNYPEK5cQcwuguZYZLJpZ27FFYHe52hSDnP7VzOo+1ljDewTWkBuAoKlzlSVPUD6DqK5HUNRnvp3lnkkbc5ZI2YlYwT3Cn2k+x8txH2+pTtGrYIij5f5k8D96pOxk2IdbC31WgzAwYVl87vTmqmre11/fHbGqQIG3IVGXHhz6eFU9Oh1i+ld7A3bsx3PIkhXcfMk8muwHsho8ls0SpMsnGJe0JYfLp+1P7SFIbdIPhJhUAgDHHTOPPBrpuAnkfdM5cv2nh4Y7YGe4XmL6fraQTRGG77ENmWMEkbvEgde6lwt5jC8yxSGNDtZwvCnwNew3De7p7yuAqDMgx+HvPqOv1qmLe1gvbqzCIY75O22EcMR8LfsVP1rmTZgBADuty6h2uS0ks9vn4XkqKWYADJJwAKawezmpToWSAKwP/LdtrkeIB6iu00/2X0jZHNbdozLJuSTdk8HlCDxx06Zq7rNzaWNg8lyo7NeiIB1z3fOo2bNowvlOSlk2qC8RwtqV5xqmjXWmqrTmJlbvjfOPl1pcB5Uz1rVH1O6aTfN2P4I3bIX5UsyazX23GzRasd9gv1WK2RdxAyACcZNa1ZsSBKMJ2kh4jTsw4Zjxgj51yNV2uz9ndM2vHBaAXUJTM9xAyg7yMFQx4ZcdxFdStjBp8XYTR/0pCOAT2bMAAMbj/TbgYwccDpS32dFpZW0RYNbHADxNcsxU+DRkHb+1MrzVIB/RuFWW1kXa0oGYxxja/h8+PSt7DxxiMHevm8XLK6WgBISqJ3TXA4l32M7CKXf8Lo697eZxgnr0pzJbi6SB/uXUeGic/wDlscEDj8PIGPXvpBewe43DyHfNbbeAcklM8qfEjqD1I+VMtEdGsk7O+WYOoKncMoSMY+n9hjwr1ndJjcuZBcBIzrretl1q4nRZQoTYSOz2g4PeD+9S3OoW8ccE8+I4Lj4MMRhW5yPQgfKkHtAyWurdrp1xslZf+Ij27kzxg+uP9K5XUL6SW8SLdJPszxknLHkkD+Kik2h2dWgVKsRbMEtHk0Hyup1rU7OCyhhsrkNJbyq0b7lOzBHGfDBK/Oq117USxFnt4ABcbQwc9H5Bbj0wR5UgmtdSls5GGm3CxJyXMZGM48vKqrX5kcf0QxByOc+fhVB2LnBrpVaDMFhy2mtP6md9e3d5BHBdzs0ZkVyMABySTjGaWyWaO+5WCeKjHHGa0N8XH/KB242ZOduBwafWWg317pgvLfsAZBkRknLAjA5xj5VA1skzssyrDnxQNzIaFf8AZLQII5WmvoRK/BhYngDjJ9ckfWurZVhDAYC7wBubnOehGDwe7NVtz+4RTWu95IlBRXPLrwSp8+PqKuQzLdRiYMkkUgzH0xg9a+gw8PZssbqvmMVP2shkfpooYWKkJFtYAHIU9OBwfPmsXLuqdtEu6aAksvQlPxKf9PStNNaU3U8c5VZ4VXOxs7l5weR8vUVu5EepKdp/rxHndydpz++41JVxZ5KMtY2QjyrzVpriKZUUMJEmGUIPBUqDn0IzzSHS1W8TS7uM9oltvt5DghkbA5B8sAehq9aboJI7UAFY7o8k8hWRiuPQ/D545rOjWfuEUqIgSGUiVwCTiU9SPLp9K4Ae9wu9fhdmyJjrdd3mMx+Fb7PsyZYwvaNguM4D46E+dcN7eaqs11/h6AMkeHdiOQ2OAPl/euj9q9XOl2AkhwJ5G2oCDg+OcdOPOvL5XaR2eRizscsWPJNVNpYgNHZN9Vd2RhS49u/0Wp61iiisRfQopx7M2k11qkHZQ9oiuC5Me9QMd+ePTJ64pQvWuy9jIZoCbmK2YhyoMhmAGB4Acn0I+dT4dgfIAdFBiZDHESNV3CPd2tuHFxEIguWWaEKB6uuAPoaQaprtvHdFZW93m2ncs6745V/7XHP++lUfaX2rktp5LSzBZ0OHZwGQ5GfXPOOtcMzmRufEkAdBnwHdWjicW1hsizWVgsA94vmFOFE4j9pNQjt2t7dkSDcTGGUMY1ycKCeo9RS+yhnuLlI4EbtJW2gg7QT/AGp77DaVb6hdzyXcayxwqMRv0JPfXY3drFb6eRZ26oLeUSoI0yOGyVHngEfOoocLLiGCR7slPPjYcNKYmNzOvDNK7P2UCQE6reySEfEUibaqj176aaVolppLXK2ke0u3DMMsuQOM+Gc0wnZd8cHB7dWGfQVXtZmPu4lwZHhOQp43I2G/c/tWqzD4eNwDRnxWI/E4qZpL3ZcOuSsWE5u7GOZxgvHhh4MOGH1GKUaDp0VlHNiGMzpcSbsc4Gc4+m2rGkP2WoX9pv2iObtY4z3K6gkgeG7dWO2a11q5jl2pFNGsisf+rkN+wFe1a61ztRUdey8Ac0yMZoQD17qAaVawatc3AhQe8xbQNvGQck/MYPyNTWbe65sI1ITaZIfiHCk8qP8A2n9iKuXavPaCS2bdIoDxeDeXzGR86rXjMtvFfwKX7E9pjvZD94fTnHiK6LBGSWjz99V4JXTNAedcvUadc1MrEld3jkH+4NV7Em01OaxBKxSKbiEdy5I3qPmQfnV1CrSDB3BgHTzB/wDuqU+2eysb5GdVtnEmccsnIb5Y5x5V0/KhG78b1HGbqtdvy9dynnXstSt7vcwDg27juOT8J+ox8601VMXemsoJCXIHyZGH8fSp9SikktSsWO0UrLGR0LKwYf2qC8jfULKO6tZZEaPZcRAL944JCkefH1ryQeIAcD17L2I1sc46VH0q2pkpqVrOkhRY0eR8c79hBx9GP7U0kaOCIynCxqC249MePp31WZI7tY51HwtGxGV5CsBkfIgH5VzvtrqxisvcuUuZcb8ZHwZ6g+Bx/pUckghDpDv0U0cJxLmRDUZFcx7T6mNT1J5UJ7NfgXByDjPIpPWSc1ivmXvL3FztSvrI42xtDG6BFFFFcrtbLw3PSr9zfzC190t7lzbHlowm1QfIZzS6prS3kup0ghAMjnAycAetdNJGi5cAcytATiul0X2cbtrebVUCwStsERbDZIJU+lMtH9n7fT1Sa9CS3B5XP3UyAMY7zkn9q6dZhLwFDIF+EY6Z4H+n1rTwuCHik14LIxm0qd2LTj9KnBaW2maxbmziSCO4QwPHt2/GuWB8+A37VftLmP368tZQUORIiSLjcjDHHluDfWo7mz98e0jDMqQSByAcEjBA5/eqerRBRBcKQZILSR2ldcnaCjYHgc9/hnxrSN0XhGQKyQGz5OOZFPY1C3vWe0gtduGayvljO44yjZUYPo6/StJJyt1KTHs9xugW56xSjBOfAMc/5TWNWhLSagJ96xdnBOSjDIZW5C/JevpU+qWtxPFei2VXla1KiM8FzklWB8evHj4VG6tSRu/79BTNtFoO/wDdPsqa6nhs9SSWcxxx3ERHaHjLJyBn0LfSt7+0t7x0ecB0KmNlPIOSMfMEDnzqrqYkvvZ0TRsEnjjEyEjo687TnpnkHNQaZerf6dDfWUwM/wDTS5RydpbGOc9Dk/eHlnNSmQXFhGRzUDYjYJGmjgbfrlkrGhPNDay2Vznt7MBBz9+P8DfQY9RUtsrCaeykUkMDLEWHBVvvLnyYn5EVXDRtfQ6jHIVMR93uI2GMqTxkeIYqc9ME0xvG7GNZ2IHuzbnI/wDTPX9uf8tdNyZy+QuZP9hyzd8O6/Kr6erRwCJkwLVgqt4xnkfQceq1JAvZyXdq4XYr70GOqP1/fdUkkK291FKBkEGI+GGPGfHkY/zVrc7YNk3dCdr5GSY26n5YB+RruloHl+FGXXnLf+evyt4SYYY1OW7I7WBOSR4/61rDEbcdmB8KyMIyD+EnI+mcVMI8MTxgDaSfxD/+E1Q1LWLPSoXNw69pGuVTIJkHTAH0rp7msFzjQBRsD5CWNFSVHeXkOk2001y0aR7yYwuWznuIx4/3rzHU7+fULx7i4bLN0XuUdwHpVzXdWm1m47U/DCnCRDnYPPx60oPWvncZiu2NrfCF9VgcEMO253iOqxRRRVJaCKKKKIipIJ5Ld98TbW6fLwqOiiJtda7d3MSLvMbA7mZT1I6emK3s9avLe32QsFbcWeV/iJz04/30pWifDuY4Xy76xI5bAGAo6Ad1Sdq+taqLsY6Upkuy032xzMI7uNI7dVUKMEkkdMnwwPrTi21iwvQsMEolfsuxVm43lhyuDzj4R+1eZAkHrWQxDBgcEcgirLMfK0UdmFVfs6FxubkV7GqRT4zKJlEbxMSR8QIHHrwKrqrxW1wrPMzxIzq274v+WDgePNeWWt9c2v8A4e4li5z8LHGfH1p5B7ZagkckcscEu5CoY5BBIxnrVyPaERzcKFUJNlzNFGuqF6GZgphjMfEqtzuGN3Ujzzkn5GlsEBZZbEIbZlZktpo8FWUHcoI8uOD3Zx31z8HtjaNbW8Nxby74wg3DGAQME5znoTXQxaxpNyYlW+hLAh1G74sj/XHUVbE0MpycMlSdh5sOD3Tn6511ULhJ5ffo2cNsEV9B1ypyu7B71OefDNPto/piQ7ldSjHHX/fP1pRdarYW1xazCWELIzJMS4GFKs3P+Yfv51Q1X2y060tPd7Am4k2YUg/Cp8z3/KuhLFFcXOC4fBPPaGNPXHrSib2j5t2sr1wZbY7S7H7yjBVvPjB9c0t1j2usbBFEOLq5+JXRT8I6jn5449a8+1LUrnUrhp7uQM7eHAGPAVSzWbJtN1LYxTzWtHsiO++Q1303VXQT+2GryWgt98aYxiRFO8Y88/3pHNcSzydpNI0j4A3McnAGB+wqM1is98r3+I1WpHDHH4BRbBypBXgjvrfAk8A3XHj6VFWcnx6VGpEHisVKGEgwxAbubx9a0ZSGwRiiLWiiiiLIGakCCMZkHJGQvjTQezmtoMjRNSL/APxJMD9q0Ps7rzZJ0XUj/wDiSfxRErZixy1a01+zeu/kmpfpJP4o+zeu/kmpfpJP4oiVUU1+zeu/kmpfpJP4o+zeu/kmpfpJP4oiVUU1+zeu/kmpfpJP4o+zeu/kmpfpJP4oiVVkU0+zeu/kmpfpJP4o+zeu/kmpfpJP4oiWZHcKwaafZvXfyTUv0kn8UfZvXfyTUv0kn8URKqKa/ZvXfyTUv0kn8UfZvXfyTUv0kn8URKqKa/ZvXfyTUv0kn8UfZvXfyTUv0kn8URKqKa/ZvXfyTUv0kn8UfZvXfyTUv0kn8URKwcVIrgqFk6dxHUUw+zeu/kmpfpJP4o+zeu/kmpfpJP4oiWyRlD4g8gjoa0pwns9ro4OiakVPVfdJP4ob2a1rPw6NqOPO0k//AFoi+y6KKKIiiiiiIqO4ErQOIGVZdvwFhkZ7s+VFFESxrfXMYW9tc7RgmE/e7+/pjJ9azLb6y0wZLuBECjC4zk4wc8dM80UURY931vtC3vcAVmX4cZCjvx8Of9/QNvre8kXduR0GV7uOSMevf9O4ooi3jg1dVl3XEDFipX/s5Gecc5Ge7jzrNvBqwkRp7qAqCNyqnXnnu8P9nqSiiKxfQ3MtnJHbOqzN91t5XHPjg91LvcNZIYNqC4LsdoJyQVwPixxz5UUURD2OtHO29jXrt+InnaB/09xB4OfvZ7sVa0u1v7d83tyJhsAwCTz9O7nnvz5UUURMqKKKIiiiiiIoooo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G:\disaster\JForensicDentSci_2010_2_2_69_81285_f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sp>
        <p:nvSpPr>
          <p:cNvPr id="9" name="Left Arrow 8"/>
          <p:cNvSpPr/>
          <p:nvPr/>
        </p:nvSpPr>
        <p:spPr>
          <a:xfrm>
            <a:off x="4429124" y="2000240"/>
            <a:ext cx="4572032" cy="250033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Types of lip prints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5500702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Suzuki’s  Classification</a:t>
            </a:r>
            <a:endParaRPr lang="en-IN" sz="3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66 -4.34783E-7 L 2.77778E-6 -4.34783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7772400" cy="9144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Dental Treatment and Restorations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57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1) Dental restoration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Outlines, slopes, presence of corrosion or  wear of restoration helps in identification.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Root canal therapy can be compared with ante mortem radiographs.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http://t1.gstatic.com/images?q=tbn:ANd9GcRc8-cjlgsEjstxnlrYrFeHLR-mYLlwe-xo1toG_ovvDEiB-1M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4033">
            <a:off x="6075083" y="332858"/>
            <a:ext cx="2990394" cy="2421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500042"/>
            <a:ext cx="6125324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Intraoral radiograph</a:t>
            </a:r>
            <a:endParaRPr lang="en-IN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28802"/>
            <a:ext cx="8001056" cy="457200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Comparison between ante mortem and postmortem radiograph.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reveal hidden details.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http://t2.gstatic.com/images?q=tbn:ANd9GcRATu_VHJNwSBnWCmN0Y1gf1_yqX0FU9GwAxuc6Nx3sRY4uKd14GDhEZF4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2500330" cy="200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Picture 4" descr="clip_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00570"/>
            <a:ext cx="600076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                            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77724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>
                <a:latin typeface="Bradley Hand ITC" pitchFamily="66" charset="0"/>
              </a:rPr>
              <a:t>  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DNA analysis </a:t>
            </a:r>
          </a:p>
          <a:p>
            <a:pPr>
              <a:buNone/>
            </a:pPr>
            <a:endParaRPr lang="en-US" sz="3600" b="1" dirty="0" smtClean="0">
              <a:latin typeface="Bradley Hand ITC" pitchFamily="66" charset="0"/>
            </a:endParaRPr>
          </a:p>
          <a:p>
            <a:pPr>
              <a:buNone/>
            </a:pPr>
            <a:r>
              <a:rPr lang="en-US" sz="3200" b="1" dirty="0" smtClean="0">
                <a:latin typeface="Bradley Hand ITC" pitchFamily="66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 Restriction fragment length      polymorphisms(RFLPs).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2) Amplified fragment length    polymorphisms(Amp-RFLPs).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3) Short tandem repeats(STRs).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4) Polymerase chain reaction(PCR).</a:t>
            </a:r>
          </a:p>
        </p:txBody>
      </p:sp>
      <p:pic>
        <p:nvPicPr>
          <p:cNvPr id="92162" name="Picture 2" descr="http://t0.gstatic.com/images?q=tbn:ANd9GcTaY8lt5UiYmJoaDZLGb8rCp2R6wal8vxXGTItBFjE5wFO-KZ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42918"/>
            <a:ext cx="1905000" cy="2285992"/>
          </a:xfrm>
          <a:prstGeom prst="rect">
            <a:avLst/>
          </a:prstGeom>
          <a:noFill/>
          <a:scene3d>
            <a:camera prst="isometricOffAxis2Right">
              <a:rot lat="879781" lon="19941712" rev="633405"/>
            </a:camera>
            <a:lightRig rig="threePt" dir="t"/>
          </a:scene3d>
          <a:sp3d/>
        </p:spPr>
      </p:pic>
      <p:pic>
        <p:nvPicPr>
          <p:cNvPr id="92164" name="Picture 4" descr="http://t2.gstatic.com/images?q=tbn:ANd9GcTP3ZpjNdQSzNxsb9_VK0ul_IuvhzvVAYcglZLOiTOxZjVSFG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857628"/>
            <a:ext cx="1928794" cy="2214578"/>
          </a:xfrm>
          <a:prstGeom prst="rect">
            <a:avLst/>
          </a:prstGeom>
          <a:noFill/>
          <a:scene3d>
            <a:camera prst="perspectiveContrastingLeftFacing" fov="600000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9144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810000"/>
                <a:gridCol w="1219200"/>
                <a:gridCol w="990600"/>
                <a:gridCol w="1143000"/>
                <a:gridCol w="1219200"/>
              </a:tblGrid>
              <a:tr h="114748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Learning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</a:tr>
              <a:tr h="1147482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Discuss various types of disaster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0918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Describe the role of dentist in mass disaster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to 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0918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Various methods for dental identification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 </a:t>
                      </a:r>
                      <a:r>
                        <a:rPr lang="en-US" smtClean="0"/>
                        <a:t>to 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37885" y="-93797"/>
            <a:ext cx="9260115" cy="110309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57200" y="894007"/>
            <a:ext cx="97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folHlink"/>
                </a:solidFill>
                <a:latin typeface="Bradley Hand ITC" pitchFamily="66" charset="0"/>
              </a:rPr>
              <a:t>        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chemeClr val="folHlink"/>
                </a:solidFill>
                <a:latin typeface="Bradley Hand ITC" pitchFamily="66" charset="0"/>
              </a:rPr>
              <a:t>                   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CARBON 14 DATING</a:t>
            </a:r>
          </a:p>
          <a:p>
            <a:endParaRPr lang="en-US" b="1" dirty="0" smtClean="0">
              <a:solidFill>
                <a:schemeClr val="folHlink"/>
              </a:solidFill>
              <a:latin typeface="Bradley Hand ITC" pitchFamily="66" charset="0"/>
            </a:endParaRPr>
          </a:p>
          <a:p>
            <a:endParaRPr lang="en-US" b="1" dirty="0" smtClean="0">
              <a:solidFill>
                <a:schemeClr val="folHlink"/>
              </a:solidFill>
              <a:latin typeface="Bradley Hand ITC" pitchFamily="66" charset="0"/>
            </a:endParaRP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individuals age by estimating radio carbon 14 contents of enamel</a:t>
            </a:r>
          </a:p>
        </p:txBody>
      </p:sp>
      <p:pic>
        <p:nvPicPr>
          <p:cNvPr id="115718" name="Picture 6" descr="imag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57625"/>
            <a:ext cx="4724400" cy="3000375"/>
          </a:xfrm>
          <a:prstGeom prst="rect">
            <a:avLst/>
          </a:prstGeom>
          <a:noFill/>
        </p:spPr>
      </p:pic>
      <p:pic>
        <p:nvPicPr>
          <p:cNvPr id="115719" name="Picture 7" descr="941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3276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Microchip</a:t>
            </a:r>
            <a:b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(Swiss Technique)     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                     </a:t>
            </a:r>
            <a:endParaRPr lang="en-US" b="1" dirty="0">
              <a:latin typeface="Bradley Hand ITC" pitchFamily="66" charset="0"/>
            </a:endParaRP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Placing radio based tagging data storing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detected by reading device and enables individuals identity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7" name="Picture 5" descr="fi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57750"/>
            <a:ext cx="3505200" cy="2000250"/>
          </a:xfrm>
          <a:prstGeom prst="rect">
            <a:avLst/>
          </a:prstGeom>
          <a:noFill/>
        </p:spPr>
      </p:pic>
      <p:pic>
        <p:nvPicPr>
          <p:cNvPr id="110598" name="Picture 6" descr="28dec05_news_-imindefPars-0004-TextImage_imindefParstext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648200"/>
            <a:ext cx="3505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57166"/>
            <a:ext cx="6393322" cy="97048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Denture marking</a:t>
            </a:r>
            <a:endParaRPr lang="en-IN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64570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Various denture marking method have been used either by engraving or inclusion.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Engraving of the master cast before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acrylization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Inclusion of stainless steel or tin foils are used  to  leave a mark.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4" name="Picture 4" descr="http://t1.gstatic.com/images?q=tbn:ANd9GcSbZqKnP2SuWb3FCtL_HD95KAvkiI6N1MtZfy1TqSaQOwRhUQh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52"/>
            <a:ext cx="2752725" cy="1657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522875">
            <a:off x="6038549" y="526986"/>
            <a:ext cx="785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1857</a:t>
            </a:r>
            <a:endParaRPr lang="en-IN" sz="105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245386">
            <a:off x="6643702" y="1212234"/>
            <a:ext cx="428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1857</a:t>
            </a:r>
            <a:endParaRPr lang="en-IN" sz="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35716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             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DENTAL CAST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individual’s teeth shape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teeth with sufficient unique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features can be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for identification </a:t>
            </a:r>
          </a:p>
        </p:txBody>
      </p:sp>
      <p:pic>
        <p:nvPicPr>
          <p:cNvPr id="106501" name="Picture 5" descr="c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733800"/>
            <a:ext cx="4876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Organizations for disaster management in India</a:t>
            </a:r>
            <a:endParaRPr lang="en-IN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643966" cy="4572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IN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Disaster Management, New Delhi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Information </a:t>
            </a:r>
            <a:r>
              <a:rPr lang="en-IN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Earthquake Engineering- IIT Kanpur, U.P.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Disaster Management Institute, Bhopal, M.P.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Disaster Mitigation Institute, </a:t>
            </a:r>
            <a:r>
              <a:rPr lang="en-IN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Ahmedabad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Gujarat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Forensic dentistry plays a major role in body identification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Worldwide agencies in the field of mass disaster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 is lacking in this field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to implement various strategies regarding forensic dentistry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role of dentist in mass </a:t>
            </a:r>
            <a:r>
              <a:rPr lang="en-US" dirty="0" smtClean="0"/>
              <a:t>disaster (</a:t>
            </a:r>
            <a:r>
              <a:rPr lang="en-US" dirty="0" err="1" smtClean="0"/>
              <a:t>saq</a:t>
            </a:r>
            <a:r>
              <a:rPr lang="en-US" dirty="0" smtClean="0"/>
              <a:t>)</a:t>
            </a:r>
            <a:endParaRPr lang="en-GB" dirty="0"/>
          </a:p>
          <a:p>
            <a:r>
              <a:rPr lang="en-US" dirty="0" smtClean="0"/>
              <a:t>What are the various </a:t>
            </a:r>
            <a:r>
              <a:rPr lang="en-US" dirty="0"/>
              <a:t>methods for </a:t>
            </a:r>
            <a:r>
              <a:rPr lang="en-US" dirty="0" smtClean="0"/>
              <a:t>disaster identification ( SAQ)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275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Bibliography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Textbook of Essentials of Preventive &amp; Community Dentistry, by </a:t>
            </a:r>
            <a:r>
              <a:rPr lang="en-US" dirty="0" err="1" smtClean="0"/>
              <a:t>Soben</a:t>
            </a:r>
            <a:r>
              <a:rPr lang="en-US" dirty="0" smtClean="0"/>
              <a:t> Peter, 3</a:t>
            </a:r>
            <a:r>
              <a:rPr lang="en-US" baseline="30000" dirty="0" smtClean="0"/>
              <a:t>rd</a:t>
            </a:r>
            <a:r>
              <a:rPr lang="en-US" dirty="0" smtClean="0"/>
              <a:t> Edition. </a:t>
            </a:r>
            <a:r>
              <a:rPr lang="en-US" dirty="0" err="1" smtClean="0"/>
              <a:t>Arya</a:t>
            </a:r>
            <a:r>
              <a:rPr lang="en-US" dirty="0" smtClean="0"/>
              <a:t> Publishers.</a:t>
            </a:r>
          </a:p>
          <a:p>
            <a:pPr lvl="0"/>
            <a:r>
              <a:rPr lang="en-US" dirty="0" smtClean="0"/>
              <a:t>Community Dentistry, by </a:t>
            </a:r>
            <a:r>
              <a:rPr lang="en-US" dirty="0" err="1" smtClean="0"/>
              <a:t>Vimal</a:t>
            </a:r>
            <a:r>
              <a:rPr lang="en-US" dirty="0" smtClean="0"/>
              <a:t> </a:t>
            </a:r>
            <a:r>
              <a:rPr lang="en-US" smtClean="0"/>
              <a:t>Sikri,Poonam</a:t>
            </a:r>
            <a:r>
              <a:rPr lang="en-US" dirty="0" smtClean="0"/>
              <a:t> </a:t>
            </a:r>
            <a:r>
              <a:rPr lang="en-US" dirty="0" err="1" smtClean="0"/>
              <a:t>Sikri</a:t>
            </a:r>
            <a:r>
              <a:rPr lang="en-US" dirty="0" smtClean="0"/>
              <a:t>, 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Edition,CBS</a:t>
            </a:r>
            <a:r>
              <a:rPr lang="en-US" dirty="0" smtClean="0"/>
              <a:t> Publishers.</a:t>
            </a:r>
          </a:p>
          <a:p>
            <a:pPr lvl="0"/>
            <a:r>
              <a:rPr lang="en-US" dirty="0" smtClean="0"/>
              <a:t>Text book of Preventive &amp; Social Medicine, by Gupta &amp; Mahajan,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Edition,Japee</a:t>
            </a:r>
            <a:r>
              <a:rPr lang="en-US" dirty="0" smtClean="0"/>
              <a:t> Publishers .</a:t>
            </a:r>
          </a:p>
          <a:p>
            <a:pPr lvl="0"/>
            <a:r>
              <a:rPr lang="en-US" dirty="0" smtClean="0"/>
              <a:t>PARK’S Textbook of </a:t>
            </a:r>
            <a:r>
              <a:rPr lang="en-US" dirty="0" err="1" smtClean="0"/>
              <a:t>Prfeventive</a:t>
            </a:r>
            <a:r>
              <a:rPr lang="en-US" dirty="0" smtClean="0"/>
              <a:t> and Social Medicine ,by K. Park,17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Edition,Banarasidas</a:t>
            </a:r>
            <a:r>
              <a:rPr lang="en-US" dirty="0" smtClean="0"/>
              <a:t> </a:t>
            </a:r>
            <a:r>
              <a:rPr lang="en-US" dirty="0" err="1" smtClean="0"/>
              <a:t>Bhanot</a:t>
            </a:r>
            <a:r>
              <a:rPr lang="en-US" dirty="0" smtClean="0"/>
              <a:t> Publishers.</a:t>
            </a:r>
          </a:p>
          <a:p>
            <a:pPr lvl="0"/>
            <a:r>
              <a:rPr lang="en-US" dirty="0" smtClean="0"/>
              <a:t>Textbook of Preventive and Community Dentistry,1</a:t>
            </a:r>
            <a:r>
              <a:rPr lang="en-US" baseline="30000" dirty="0" smtClean="0"/>
              <a:t>st</a:t>
            </a:r>
            <a:r>
              <a:rPr lang="en-US" dirty="0" smtClean="0"/>
              <a:t> Edition, by S.S. </a:t>
            </a:r>
            <a:r>
              <a:rPr lang="en-US" dirty="0" err="1" smtClean="0"/>
              <a:t>Hiremath,Elsevier</a:t>
            </a:r>
            <a:r>
              <a:rPr lang="en-US" dirty="0" smtClean="0"/>
              <a:t> Publications.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  <a:endParaRPr lang="en-IN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n-US" sz="3800" dirty="0">
                <a:solidFill>
                  <a:schemeClr val="tx2">
                    <a:satMod val="200000"/>
                  </a:schemeClr>
                </a:solidFill>
              </a:rPr>
              <a:t> 		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481667"/>
            <a:ext cx="7417153" cy="4792133"/>
          </a:xfrm>
        </p:spPr>
        <p:txBody>
          <a:bodyPr>
            <a:normAutofit/>
          </a:bodyPr>
          <a:lstStyle/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endParaRPr lang="en-US" sz="3500" dirty="0">
              <a:latin typeface="Baskerville Old Face" pitchFamily="18" charset="0"/>
            </a:endParaRP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r>
              <a:rPr lang="en-US" sz="3500" dirty="0" smtClean="0">
                <a:latin typeface="Baskerville Old Face" pitchFamily="18" charset="0"/>
              </a:rPr>
              <a:t>VARIOUS METHODS IN DENTAL IDENTIFICATION </a:t>
            </a:r>
            <a:endParaRPr lang="en-US" sz="3500" dirty="0">
              <a:latin typeface="Baskerville Old Face" pitchFamily="18" charset="0"/>
            </a:endParaRPr>
          </a:p>
          <a:p>
            <a:pPr marL="365729" indent="-256010">
              <a:spcBef>
                <a:spcPts val="400"/>
              </a:spcBef>
              <a:buFont typeface="Wingdings 3"/>
              <a:buChar char=""/>
              <a:defRPr/>
            </a:pPr>
            <a:endParaRPr lang="en-US" sz="3500" dirty="0">
              <a:latin typeface="Baskerville Old Face" pitchFamily="18" charset="0"/>
            </a:endParaRPr>
          </a:p>
          <a:p>
            <a:pPr marL="365729" indent="-256010">
              <a:spcBef>
                <a:spcPts val="400"/>
              </a:spcBef>
              <a:buFont typeface="Wingdings 3"/>
              <a:buChar char=""/>
              <a:defRPr/>
            </a:pPr>
            <a:r>
              <a:rPr lang="en-US" sz="3500" dirty="0">
                <a:latin typeface="Baskerville Old Face" pitchFamily="18" charset="0"/>
              </a:rPr>
              <a:t>SUMMARY</a:t>
            </a: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endParaRPr lang="en-US" sz="3100" dirty="0">
              <a:latin typeface="Baskerville Old Face" pitchFamily="18" charset="0"/>
            </a:endParaRP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984328-077F-42A0-8837-1914507CFB2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8109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BODY    TAGGING      &amp;    BAGGING</a:t>
            </a:r>
            <a:endParaRPr lang="en-I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929222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First, the bodies are refrigerated both before and after the identification procedure.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The labelling of each body is done with identifying number, followed by bagging.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85794"/>
            <a:ext cx="7772400" cy="914400"/>
          </a:xfrm>
        </p:spPr>
        <p:txBody>
          <a:bodyPr/>
          <a:lstStyle/>
          <a:p>
            <a:r>
              <a:rPr lang="en-US" dirty="0" smtClean="0"/>
              <a:t>BOD            BODY TAGGING </a:t>
            </a:r>
            <a:endParaRPr lang="en-IN" dirty="0"/>
          </a:p>
        </p:txBody>
      </p:sp>
      <p:pic>
        <p:nvPicPr>
          <p:cNvPr id="33795" name="Picture 3" descr="C:\Users\POONAM\Desktop\q_bodybag_wideweb__430x3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41500" y="1975644"/>
            <a:ext cx="5461000" cy="4051300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"/>
            <a:ext cx="4355889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457200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BODY  BAGGING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2" y="571480"/>
            <a:ext cx="8229600" cy="1577788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Finger  Printing</a:t>
            </a:r>
            <a:endParaRPr lang="en-US" sz="36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 descr="F:\disaster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143240" y="0"/>
            <a:ext cx="1838325" cy="2486025"/>
          </a:xfrm>
          <a:prstGeom prst="rect">
            <a:avLst/>
          </a:prstGeom>
          <a:noFill/>
        </p:spPr>
      </p:pic>
      <p:pic>
        <p:nvPicPr>
          <p:cNvPr id="49155" name="Picture 3" descr="http://www.floridacriminallawyerblog.com/Fingerprint%20in%20criminal%20ca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2428872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3143248"/>
            <a:ext cx="8786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Fingerprint identification {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dactyloscopy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Is the process of comparing two instances of friction ridge skin impressions  from human fingers, </a:t>
            </a:r>
          </a:p>
          <a:p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The palm of the hand or even toes.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Forensic Pathology</a:t>
            </a:r>
            <a:br>
              <a:rPr lang="en-US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4697427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ü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Forensic pathologists focus on the examination people. </a:t>
            </a:r>
          </a:p>
          <a:p>
            <a:pPr>
              <a:buClrTx/>
              <a:buFont typeface="Wingdings" pitchFamily="2" charset="2"/>
              <a:buChar char="ü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These examinations include review of medical histories.</a:t>
            </a:r>
          </a:p>
          <a:p>
            <a:pPr>
              <a:buClrTx/>
              <a:buFont typeface="Wingdings" pitchFamily="2" charset="2"/>
              <a:buChar char="ü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This work is assisted by a range of other medical experts.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Forensic Dentistry</a:t>
            </a:r>
            <a:endParaRPr lang="en-US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1537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Definition 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“It is the proper handling, examination and evaluation of dental evidence, which will be then presented in the interest of justice”</a:t>
            </a:r>
          </a:p>
          <a:p>
            <a:pPr>
              <a:lnSpc>
                <a:spcPct val="150000"/>
              </a:lnSpc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16200000">
            <a:off x="-2906732" y="3049587"/>
            <a:ext cx="7143729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rPr>
              <a:t>   </a:t>
            </a:r>
            <a:r>
              <a:rPr lang="en-US" altLang="zh-CN" sz="4800" dirty="0" smtClean="0">
                <a:solidFill>
                  <a:srgbClr val="7030A0"/>
                </a:solidFill>
                <a:latin typeface="Forte" pitchFamily="66" charset="0"/>
                <a:ea typeface="+mj-ea"/>
                <a:cs typeface="Aharoni" pitchFamily="2" charset="-79"/>
              </a:rPr>
              <a:t>W h y      T e </a:t>
            </a:r>
            <a:r>
              <a:rPr lang="en-US" altLang="zh-CN" sz="4800" dirty="0" err="1" smtClean="0">
                <a:solidFill>
                  <a:srgbClr val="7030A0"/>
                </a:solidFill>
                <a:latin typeface="Forte" pitchFamily="66" charset="0"/>
                <a:ea typeface="+mj-ea"/>
                <a:cs typeface="Aharoni" pitchFamily="2" charset="-79"/>
              </a:rPr>
              <a:t>e</a:t>
            </a:r>
            <a:r>
              <a:rPr lang="en-US" altLang="zh-CN" sz="4800" dirty="0" smtClean="0">
                <a:solidFill>
                  <a:srgbClr val="7030A0"/>
                </a:solidFill>
                <a:latin typeface="Forte" pitchFamily="66" charset="0"/>
                <a:ea typeface="+mj-ea"/>
                <a:cs typeface="Aharoni" pitchFamily="2" charset="-79"/>
              </a:rPr>
              <a:t> t h ?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rPr>
              <a:t>    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rPr>
              <a:t> </a:t>
            </a:r>
            <a:endParaRPr kumimoji="0" lang="zh-CN" alt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Forte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12" y="0"/>
            <a:ext cx="9429848" cy="507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Every human body ages in a similar manner,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The teeth also follow a semi-standardized pattern.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lang="en-US" altLang="zh-CN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These quantitative</a:t>
            </a:r>
            <a:r>
              <a:rPr kumimoji="0" lang="en-US" altLang="zh-CN" sz="28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measurements help establish relative age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Each human has an individual set of teeth </a:t>
            </a: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1923</TotalTime>
  <Words>794</Words>
  <Application>Microsoft Office PowerPoint</Application>
  <PresentationFormat>On-screen Show (4:3)</PresentationFormat>
  <Paragraphs>179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Theme1</vt:lpstr>
      <vt:lpstr>Slide 1</vt:lpstr>
      <vt:lpstr>Specific learning Objectives </vt:lpstr>
      <vt:lpstr>   CONTENTS</vt:lpstr>
      <vt:lpstr>  BODY    TAGGING      &amp;    BAGGING</vt:lpstr>
      <vt:lpstr>BOD            BODY TAGGING </vt:lpstr>
      <vt:lpstr>Finger  Printing</vt:lpstr>
      <vt:lpstr>Forensic Pathology </vt:lpstr>
      <vt:lpstr>Forensic Dentistry</vt:lpstr>
      <vt:lpstr>Slide 9</vt:lpstr>
      <vt:lpstr>Slide 10</vt:lpstr>
      <vt:lpstr>            M e t h o d s</vt:lpstr>
      <vt:lpstr>Slide 12</vt:lpstr>
      <vt:lpstr>           Rugaescopy   </vt:lpstr>
      <vt:lpstr>      Curved                Wavy                                      Straight                 circular    </vt:lpstr>
      <vt:lpstr>                Chieloscopy</vt:lpstr>
      <vt:lpstr>Slide 16</vt:lpstr>
      <vt:lpstr>Dental Treatment and Restorations</vt:lpstr>
      <vt:lpstr>Intraoral radiograph</vt:lpstr>
      <vt:lpstr>                                                      .</vt:lpstr>
      <vt:lpstr>Slide 20</vt:lpstr>
      <vt:lpstr>             Microchip        (Swiss Technique)      </vt:lpstr>
      <vt:lpstr>    Denture marking</vt:lpstr>
      <vt:lpstr>Slide 23</vt:lpstr>
      <vt:lpstr>Organizations for disaster management in India</vt:lpstr>
      <vt:lpstr>SUMMARY</vt:lpstr>
      <vt:lpstr>EXPECTED QUESTIONS</vt:lpstr>
      <vt:lpstr>Bibliography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POONAM</dc:creator>
  <cp:lastModifiedBy>Dr Ram Tiwari</cp:lastModifiedBy>
  <cp:revision>200</cp:revision>
  <dcterms:created xsi:type="dcterms:W3CDTF">2011-10-19T16:52:43Z</dcterms:created>
  <dcterms:modified xsi:type="dcterms:W3CDTF">2022-09-01T05:19:43Z</dcterms:modified>
</cp:coreProperties>
</file>